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notesMasterIdLst>
    <p:notesMasterId r:id="rId11"/>
  </p:notesMasterIdLst>
  <p:sldSz cx="14630400" cy="8229600"/>
  <p:notesSz cx="8229600" cy="14630400"/>
  <p:embeddedFontLst>
    <p:embeddedFont>
      <p:font typeface="Corben"/>
      <p:regular r:id="rId16"/>
    </p:embeddedFont>
    <p:embeddedFont>
      <p:font typeface="Corben"/>
      <p:regular r:id="rId17"/>
    </p:embeddedFont>
    <p:embeddedFont>
      <p:font typeface="Nobile"/>
      <p:regular r:id="rId18"/>
    </p:embeddedFont>
    <p:embeddedFont>
      <p:font typeface="Nobile"/>
      <p:regular r:id="rId19"/>
    </p:embeddedFont>
    <p:embeddedFont>
      <p:font typeface="Nobile"/>
      <p:regular r:id="rId20"/>
    </p:embeddedFont>
    <p:embeddedFont>
      <p:font typeface="Nobile"/>
      <p:regular r:id="rId21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6" Type="http://schemas.openxmlformats.org/officeDocument/2006/relationships/font" Target="fonts/font1.fntdata"/><Relationship Id="rId17" Type="http://schemas.openxmlformats.org/officeDocument/2006/relationships/font" Target="fonts/font2.fntdata"/><Relationship Id="rId18" Type="http://schemas.openxmlformats.org/officeDocument/2006/relationships/font" Target="fonts/font3.fntdata"/><Relationship Id="rId19" Type="http://schemas.openxmlformats.org/officeDocument/2006/relationships/font" Target="fonts/font4.fntdata"/><Relationship Id="rId20" Type="http://schemas.openxmlformats.org/officeDocument/2006/relationships/font" Target="fonts/font5.fntdata"/><Relationship Id="rId21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slideLayout" Target="../slideLayouts/slideLayout4.xml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slideLayout" Target="../slideLayouts/slideLayout6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image" Target="../media/image-7-6.png"/><Relationship Id="rId7" Type="http://schemas.openxmlformats.org/officeDocument/2006/relationships/slideLayout" Target="../slideLayouts/slideLayout8.xml"/><Relationship Id="rId8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7488" y="2091690"/>
            <a:ext cx="4919305" cy="404622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3790" y="2476024"/>
            <a:ext cx="7556421" cy="19564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7700"/>
              </a:lnSpc>
              <a:buNone/>
            </a:pPr>
            <a:r>
              <a:rPr lang="en-US" sz="61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Cyber Security Innovations</a:t>
            </a:r>
            <a:endParaRPr lang="en-US" sz="6150" dirty="0"/>
          </a:p>
        </p:txBody>
      </p:sp>
      <p:sp>
        <p:nvSpPr>
          <p:cNvPr id="5" name="Text 1"/>
          <p:cNvSpPr/>
          <p:nvPr/>
        </p:nvSpPr>
        <p:spPr>
          <a:xfrm>
            <a:off x="793790" y="4772620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6" name="Text 2"/>
          <p:cNvSpPr/>
          <p:nvPr/>
        </p:nvSpPr>
        <p:spPr>
          <a:xfrm>
            <a:off x="793790" y="5390674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By: Raipudi Bhavana-22071A67B2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106805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Importance of Cybersecurity in the Digital Age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11967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98696" y="3204686"/>
            <a:ext cx="100489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311967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Data Protection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906" y="3610094"/>
            <a:ext cx="2927747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Cybersecurity safeguards sensitive data from unauthorized access, ensuring privacy and integrity.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4685467" y="311967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4851916" y="3204686"/>
            <a:ext cx="17740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422583" y="311967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Business Continuity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422583" y="3610094"/>
            <a:ext cx="2927747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Protecting systems from cyberattacks minimizes disruption and ensures smooth business operations.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93790" y="590657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953333" y="5991582"/>
            <a:ext cx="191095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530906" y="5906572"/>
            <a:ext cx="329957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Reputation Management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530906" y="6396990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Strong cybersecurity practices build trust with customers and stakeholders, protecting brand reputation.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31148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9630" y="2299811"/>
            <a:ext cx="4935141" cy="3631525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71644" y="606266"/>
            <a:ext cx="7600712" cy="13780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Emerging Threats and Trends</a:t>
            </a:r>
            <a:endParaRPr lang="en-US" sz="4300" dirty="0"/>
          </a:p>
        </p:txBody>
      </p:sp>
      <p:sp>
        <p:nvSpPr>
          <p:cNvPr id="5" name="Shape 1"/>
          <p:cNvSpPr/>
          <p:nvPr/>
        </p:nvSpPr>
        <p:spPr>
          <a:xfrm>
            <a:off x="1087041" y="2314932"/>
            <a:ext cx="30480" cy="5309949"/>
          </a:xfrm>
          <a:prstGeom prst="roundRect">
            <a:avLst>
              <a:gd name="adj" fmla="val 303837"/>
            </a:avLst>
          </a:prstGeom>
          <a:solidFill>
            <a:srgbClr val="B8BFDF"/>
          </a:solidFill>
          <a:ln/>
        </p:spPr>
      </p:sp>
      <p:sp>
        <p:nvSpPr>
          <p:cNvPr id="6" name="Shape 2"/>
          <p:cNvSpPr/>
          <p:nvPr/>
        </p:nvSpPr>
        <p:spPr>
          <a:xfrm>
            <a:off x="1319808" y="2795707"/>
            <a:ext cx="771644" cy="30480"/>
          </a:xfrm>
          <a:prstGeom prst="roundRect">
            <a:avLst>
              <a:gd name="adj" fmla="val 303837"/>
            </a:avLst>
          </a:prstGeom>
          <a:solidFill>
            <a:srgbClr val="B8BFDF"/>
          </a:solidFill>
          <a:ln/>
        </p:spPr>
      </p:sp>
      <p:sp>
        <p:nvSpPr>
          <p:cNvPr id="7" name="Shape 3"/>
          <p:cNvSpPr/>
          <p:nvPr/>
        </p:nvSpPr>
        <p:spPr>
          <a:xfrm>
            <a:off x="854273" y="2562939"/>
            <a:ext cx="496014" cy="496014"/>
          </a:xfrm>
          <a:prstGeom prst="roundRect">
            <a:avLst>
              <a:gd name="adj" fmla="val 18671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8" name="Text 4"/>
          <p:cNvSpPr/>
          <p:nvPr/>
        </p:nvSpPr>
        <p:spPr>
          <a:xfrm>
            <a:off x="1053346" y="2645569"/>
            <a:ext cx="97750" cy="330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6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1</a:t>
            </a:r>
            <a:endParaRPr lang="en-US" sz="2600" dirty="0"/>
          </a:p>
        </p:txBody>
      </p:sp>
      <p:sp>
        <p:nvSpPr>
          <p:cNvPr id="9" name="Text 5"/>
          <p:cNvSpPr/>
          <p:nvPr/>
        </p:nvSpPr>
        <p:spPr>
          <a:xfrm>
            <a:off x="2314932" y="2535317"/>
            <a:ext cx="2756178" cy="344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Ransomware</a:t>
            </a:r>
            <a:endParaRPr lang="en-US" sz="2150" dirty="0"/>
          </a:p>
        </p:txBody>
      </p:sp>
      <p:sp>
        <p:nvSpPr>
          <p:cNvPr id="10" name="Text 6"/>
          <p:cNvSpPr/>
          <p:nvPr/>
        </p:nvSpPr>
        <p:spPr>
          <a:xfrm>
            <a:off x="2314932" y="3012043"/>
            <a:ext cx="6057424" cy="705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Malicious software that encrypts data and demands payment for its release.</a:t>
            </a:r>
            <a:endParaRPr lang="en-US" sz="1700" dirty="0"/>
          </a:p>
        </p:txBody>
      </p:sp>
      <p:sp>
        <p:nvSpPr>
          <p:cNvPr id="11" name="Shape 7"/>
          <p:cNvSpPr/>
          <p:nvPr/>
        </p:nvSpPr>
        <p:spPr>
          <a:xfrm>
            <a:off x="1319808" y="4639151"/>
            <a:ext cx="771644" cy="30480"/>
          </a:xfrm>
          <a:prstGeom prst="roundRect">
            <a:avLst>
              <a:gd name="adj" fmla="val 303837"/>
            </a:avLst>
          </a:prstGeom>
          <a:solidFill>
            <a:srgbClr val="B8BFDF"/>
          </a:solidFill>
          <a:ln/>
        </p:spPr>
      </p:sp>
      <p:sp>
        <p:nvSpPr>
          <p:cNvPr id="12" name="Shape 8"/>
          <p:cNvSpPr/>
          <p:nvPr/>
        </p:nvSpPr>
        <p:spPr>
          <a:xfrm>
            <a:off x="854273" y="4406384"/>
            <a:ext cx="496014" cy="496014"/>
          </a:xfrm>
          <a:prstGeom prst="roundRect">
            <a:avLst>
              <a:gd name="adj" fmla="val 18671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13" name="Text 9"/>
          <p:cNvSpPr/>
          <p:nvPr/>
        </p:nvSpPr>
        <p:spPr>
          <a:xfrm>
            <a:off x="1015960" y="4489013"/>
            <a:ext cx="172522" cy="330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6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2</a:t>
            </a:r>
            <a:endParaRPr lang="en-US" sz="2600" dirty="0"/>
          </a:p>
        </p:txBody>
      </p:sp>
      <p:sp>
        <p:nvSpPr>
          <p:cNvPr id="14" name="Text 10"/>
          <p:cNvSpPr/>
          <p:nvPr/>
        </p:nvSpPr>
        <p:spPr>
          <a:xfrm>
            <a:off x="2314932" y="4378762"/>
            <a:ext cx="2756178" cy="344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Phishing</a:t>
            </a:r>
            <a:endParaRPr lang="en-US" sz="2150" dirty="0"/>
          </a:p>
        </p:txBody>
      </p:sp>
      <p:sp>
        <p:nvSpPr>
          <p:cNvPr id="15" name="Text 11"/>
          <p:cNvSpPr/>
          <p:nvPr/>
        </p:nvSpPr>
        <p:spPr>
          <a:xfrm>
            <a:off x="2314932" y="4855488"/>
            <a:ext cx="6057424" cy="705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Deceptive attempts to obtain sensitive information through emails or websites.</a:t>
            </a:r>
            <a:endParaRPr lang="en-US" sz="1700" dirty="0"/>
          </a:p>
        </p:txBody>
      </p:sp>
      <p:sp>
        <p:nvSpPr>
          <p:cNvPr id="16" name="Shape 12"/>
          <p:cNvSpPr/>
          <p:nvPr/>
        </p:nvSpPr>
        <p:spPr>
          <a:xfrm>
            <a:off x="1319808" y="6482596"/>
            <a:ext cx="771644" cy="30480"/>
          </a:xfrm>
          <a:prstGeom prst="roundRect">
            <a:avLst>
              <a:gd name="adj" fmla="val 303837"/>
            </a:avLst>
          </a:prstGeom>
          <a:solidFill>
            <a:srgbClr val="B8BFDF"/>
          </a:solidFill>
          <a:ln/>
        </p:spPr>
      </p:sp>
      <p:sp>
        <p:nvSpPr>
          <p:cNvPr id="17" name="Shape 13"/>
          <p:cNvSpPr/>
          <p:nvPr/>
        </p:nvSpPr>
        <p:spPr>
          <a:xfrm>
            <a:off x="854273" y="6249829"/>
            <a:ext cx="496014" cy="496014"/>
          </a:xfrm>
          <a:prstGeom prst="roundRect">
            <a:avLst>
              <a:gd name="adj" fmla="val 18671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18" name="Text 14"/>
          <p:cNvSpPr/>
          <p:nvPr/>
        </p:nvSpPr>
        <p:spPr>
          <a:xfrm>
            <a:off x="1009412" y="6332458"/>
            <a:ext cx="185738" cy="330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6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3</a:t>
            </a:r>
            <a:endParaRPr lang="en-US" sz="2600" dirty="0"/>
          </a:p>
        </p:txBody>
      </p:sp>
      <p:sp>
        <p:nvSpPr>
          <p:cNvPr id="19" name="Text 15"/>
          <p:cNvSpPr/>
          <p:nvPr/>
        </p:nvSpPr>
        <p:spPr>
          <a:xfrm>
            <a:off x="2314932" y="6222206"/>
            <a:ext cx="2756178" cy="344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Zero-Day Exploits</a:t>
            </a:r>
            <a:endParaRPr lang="en-US" sz="2150" dirty="0"/>
          </a:p>
        </p:txBody>
      </p:sp>
      <p:sp>
        <p:nvSpPr>
          <p:cNvPr id="20" name="Text 16"/>
          <p:cNvSpPr/>
          <p:nvPr/>
        </p:nvSpPr>
        <p:spPr>
          <a:xfrm>
            <a:off x="2314932" y="6698933"/>
            <a:ext cx="6057424" cy="705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Vulnerabilities in software that are unknown to vendors and exploited before patches are released.</a:t>
            </a:r>
            <a:endParaRPr lang="en-US" sz="17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39960"/>
            <a:ext cx="935593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Blockchain for Secure Data Storage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Decentralization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396859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Data is distributed across multiple nodes, making it resistant to single points of failure.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Immutability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396859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Once data is recorded on the blockchain, it cannot be altered or deleted, providing high integrity.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Transparency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396859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All transactions are publicly auditable, increasing accountability and trust.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59473" y="608290"/>
            <a:ext cx="7597854" cy="13804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Artificial Intelligence in Cyber Defense</a:t>
            </a:r>
            <a:endParaRPr lang="en-US" sz="43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9473" y="2319933"/>
            <a:ext cx="1104424" cy="176712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695128" y="2540794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Threat Detection</a:t>
            </a:r>
            <a:endParaRPr lang="en-US" sz="2150" dirty="0"/>
          </a:p>
        </p:txBody>
      </p:sp>
      <p:sp>
        <p:nvSpPr>
          <p:cNvPr id="6" name="Text 2"/>
          <p:cNvSpPr/>
          <p:nvPr/>
        </p:nvSpPr>
        <p:spPr>
          <a:xfrm>
            <a:off x="7695128" y="3018353"/>
            <a:ext cx="6162199" cy="7067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AI algorithms analyze data patterns to identify and respond to emerging threats.</a:t>
            </a:r>
            <a:endParaRPr lang="en-US" sz="17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9473" y="4087058"/>
            <a:ext cx="1104424" cy="176712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695128" y="4307919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Security Automation</a:t>
            </a:r>
            <a:endParaRPr lang="en-US" sz="2150" dirty="0"/>
          </a:p>
        </p:txBody>
      </p:sp>
      <p:sp>
        <p:nvSpPr>
          <p:cNvPr id="9" name="Text 4"/>
          <p:cNvSpPr/>
          <p:nvPr/>
        </p:nvSpPr>
        <p:spPr>
          <a:xfrm>
            <a:off x="7695128" y="4785479"/>
            <a:ext cx="6162199" cy="7067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AI can automate repetitive tasks like vulnerability scanning and incident response.</a:t>
            </a:r>
            <a:endParaRPr lang="en-US" sz="17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9473" y="5854184"/>
            <a:ext cx="1104424" cy="176712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695128" y="6075045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Adaptive Security</a:t>
            </a:r>
            <a:endParaRPr lang="en-US" sz="2150" dirty="0"/>
          </a:p>
        </p:txBody>
      </p:sp>
      <p:sp>
        <p:nvSpPr>
          <p:cNvPr id="12" name="Text 6"/>
          <p:cNvSpPr/>
          <p:nvPr/>
        </p:nvSpPr>
        <p:spPr>
          <a:xfrm>
            <a:off x="7695128" y="6552605"/>
            <a:ext cx="6162199" cy="7067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AI learns from past attacks and adapts security measures to prevent future threats.</a:t>
            </a:r>
            <a:endParaRPr lang="en-US" sz="17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71592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Quantum Cryptography: The Future of Encryption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473643"/>
            <a:ext cx="3664863" cy="3128129"/>
          </a:xfrm>
          <a:prstGeom prst="roundRect">
            <a:avLst>
              <a:gd name="adj" fmla="val 3046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8224" y="2708077"/>
            <a:ext cx="319599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Unbreakable Encryption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8224" y="3552825"/>
            <a:ext cx="3195995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Quantum cryptography leverages quantum mechanics to create encryption methods that are theoretically unbreakable.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2473643"/>
            <a:ext cx="3664863" cy="3128129"/>
          </a:xfrm>
          <a:prstGeom prst="roundRect">
            <a:avLst>
              <a:gd name="adj" fmla="val 3046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919901" y="2708077"/>
            <a:ext cx="316503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Post-Quantum Security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9901" y="3198495"/>
            <a:ext cx="3195995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It provides security against future attacks from quantum computers, which could break current encryption methods.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828586"/>
            <a:ext cx="7556421" cy="1685092"/>
          </a:xfrm>
          <a:prstGeom prst="roundRect">
            <a:avLst>
              <a:gd name="adj" fmla="val 5654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28224" y="6063020"/>
            <a:ext cx="312920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Secure Communication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8224" y="6553438"/>
            <a:ext cx="70875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Quantum key distribution ensures secure communication channels, protecting sensitive data transmissions.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7488" y="2306955"/>
            <a:ext cx="4919305" cy="361569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3790" y="88570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Biometric Authentication: Securing Access</a:t>
            </a:r>
            <a:endParaRPr lang="en-US" sz="4450" dirty="0"/>
          </a:p>
        </p:txBody>
      </p:sp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643426"/>
            <a:ext cx="566976" cy="566976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793790" y="3437215"/>
            <a:ext cx="286416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Fingerprint Scanning</a:t>
            </a:r>
            <a:endParaRPr lang="en-US" sz="2200" dirty="0"/>
          </a:p>
        </p:txBody>
      </p:sp>
      <p:sp>
        <p:nvSpPr>
          <p:cNvPr id="7" name="Text 2"/>
          <p:cNvSpPr/>
          <p:nvPr/>
        </p:nvSpPr>
        <p:spPr>
          <a:xfrm>
            <a:off x="793790" y="3927634"/>
            <a:ext cx="36080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Uses unique fingerprint patterns for user authentication.</a:t>
            </a:r>
            <a:endParaRPr lang="en-US" sz="1750" dirty="0"/>
          </a:p>
        </p:txBody>
      </p:sp>
      <p:pic>
        <p:nvPicPr>
          <p:cNvPr id="8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2021" y="2643426"/>
            <a:ext cx="566976" cy="566976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4742021" y="34372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Facial Recognition</a:t>
            </a:r>
            <a:endParaRPr lang="en-US" sz="2200" dirty="0"/>
          </a:p>
        </p:txBody>
      </p:sp>
      <p:sp>
        <p:nvSpPr>
          <p:cNvPr id="10" name="Text 4"/>
          <p:cNvSpPr/>
          <p:nvPr/>
        </p:nvSpPr>
        <p:spPr>
          <a:xfrm>
            <a:off x="4742021" y="3927634"/>
            <a:ext cx="3608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Analyzes facial features to verify identity.</a:t>
            </a:r>
            <a:endParaRPr lang="en-US" sz="1750" dirty="0"/>
          </a:p>
        </p:txBody>
      </p:sp>
      <p:pic>
        <p:nvPicPr>
          <p:cNvPr id="11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5333881"/>
            <a:ext cx="566976" cy="566976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793790" y="612767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Iris Scanning</a:t>
            </a:r>
            <a:endParaRPr lang="en-US" sz="2200" dirty="0"/>
          </a:p>
        </p:txBody>
      </p:sp>
      <p:sp>
        <p:nvSpPr>
          <p:cNvPr id="13" name="Text 6"/>
          <p:cNvSpPr/>
          <p:nvPr/>
        </p:nvSpPr>
        <p:spPr>
          <a:xfrm>
            <a:off x="793790" y="6618089"/>
            <a:ext cx="36080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Uses the unique patterns in the iris for identification.</a:t>
            </a:r>
            <a:endParaRPr lang="en-US" sz="1750" dirty="0"/>
          </a:p>
        </p:txBody>
      </p:sp>
      <p:pic>
        <p:nvPicPr>
          <p:cNvPr id="14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42021" y="5333881"/>
            <a:ext cx="566976" cy="566976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4742021" y="612767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Voice Recognition</a:t>
            </a:r>
            <a:endParaRPr lang="en-US" sz="2200" dirty="0"/>
          </a:p>
        </p:txBody>
      </p:sp>
      <p:sp>
        <p:nvSpPr>
          <p:cNvPr id="16" name="Text 8"/>
          <p:cNvSpPr/>
          <p:nvPr/>
        </p:nvSpPr>
        <p:spPr>
          <a:xfrm>
            <a:off x="4742021" y="6618089"/>
            <a:ext cx="3608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Recognizes individual voice patterns for authentication.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16407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The Internet of Things and Cybersecurity Challenges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921794"/>
            <a:ext cx="7556421" cy="4143613"/>
          </a:xfrm>
          <a:prstGeom prst="roundRect">
            <a:avLst>
              <a:gd name="adj" fmla="val 2299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801410" y="2929414"/>
            <a:ext cx="7541181" cy="137612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1028224" y="3073122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Increased Attack Surface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4802624" y="3073122"/>
            <a:ext cx="331315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IoT devices create a vast network of potential entry points for attackers.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801410" y="4305538"/>
            <a:ext cx="7541181" cy="137612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1028224" y="4449247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Vulnerabilities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4802624" y="4449247"/>
            <a:ext cx="331315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IoT devices often have limited security features and can be easily compromised.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801410" y="5681663"/>
            <a:ext cx="7541181" cy="137612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1028224" y="5825371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Data Privacy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4802624" y="5825371"/>
            <a:ext cx="331315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IoT devices collect and transmit sensitive data, raising privacy concerns.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517469"/>
            <a:ext cx="1041320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Conclusion: Staying Ahead of the Curve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556641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Cybersecurity is an ongoing battle against evolving threats.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618446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Staying informed about new technologies and best practices is crucial to maintaining robust defenses.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2024-10-21T10:48:30Z</dcterms:created>
  <dcterms:modified xsi:type="dcterms:W3CDTF">2024-10-21T10:48:30Z</dcterms:modified>
</cp:coreProperties>
</file>